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4" r:id="rId1"/>
  </p:sldMasterIdLst>
  <p:sldIdLst>
    <p:sldId id="318" r:id="rId2"/>
    <p:sldId id="257" r:id="rId3"/>
    <p:sldId id="307" r:id="rId4"/>
    <p:sldId id="308" r:id="rId5"/>
    <p:sldId id="309" r:id="rId6"/>
    <p:sldId id="259" r:id="rId7"/>
    <p:sldId id="262" r:id="rId8"/>
    <p:sldId id="293" r:id="rId9"/>
    <p:sldId id="294" r:id="rId10"/>
    <p:sldId id="264" r:id="rId11"/>
    <p:sldId id="270" r:id="rId12"/>
    <p:sldId id="271" r:id="rId13"/>
    <p:sldId id="272" r:id="rId14"/>
    <p:sldId id="312" r:id="rId15"/>
    <p:sldId id="319" r:id="rId16"/>
    <p:sldId id="269" r:id="rId17"/>
    <p:sldId id="273" r:id="rId18"/>
    <p:sldId id="275" r:id="rId19"/>
    <p:sldId id="276" r:id="rId20"/>
    <p:sldId id="277" r:id="rId21"/>
    <p:sldId id="281" r:id="rId22"/>
    <p:sldId id="278" r:id="rId23"/>
    <p:sldId id="280" r:id="rId24"/>
    <p:sldId id="314" r:id="rId25"/>
    <p:sldId id="313" r:id="rId26"/>
    <p:sldId id="298" r:id="rId27"/>
    <p:sldId id="284" r:id="rId28"/>
    <p:sldId id="285" r:id="rId29"/>
    <p:sldId id="299" r:id="rId30"/>
    <p:sldId id="300" r:id="rId31"/>
    <p:sldId id="286" r:id="rId32"/>
    <p:sldId id="301" r:id="rId33"/>
    <p:sldId id="287" r:id="rId34"/>
    <p:sldId id="290" r:id="rId35"/>
    <p:sldId id="291" r:id="rId36"/>
    <p:sldId id="302" r:id="rId37"/>
    <p:sldId id="292" r:id="rId38"/>
    <p:sldId id="303" r:id="rId39"/>
    <p:sldId id="315" r:id="rId40"/>
    <p:sldId id="316" r:id="rId41"/>
    <p:sldId id="317" r:id="rId42"/>
    <p:sldId id="306" r:id="rId43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0"/>
        <a:cs typeface="宋体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0"/>
        <a:cs typeface="宋体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0"/>
        <a:cs typeface="宋体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0"/>
        <a:cs typeface="宋体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47" autoAdjust="0"/>
  </p:normalViewPr>
  <p:slideViewPr>
    <p:cSldViewPr snapToGrid="0" snapToObjects="1">
      <p:cViewPr>
        <p:scale>
          <a:sx n="94" d="100"/>
          <a:sy n="94" d="100"/>
        </p:scale>
        <p:origin x="-1520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684213" y="6381750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300"/>
              </a:spcBef>
              <a:defRPr/>
            </a:pPr>
            <a:r>
              <a:rPr lang="zh-CN" altLang="en-US" sz="1200" smtClean="0">
                <a:latin typeface="幼圆" charset="0"/>
                <a:ea typeface="幼圆" charset="0"/>
                <a:cs typeface="幼圆" charset="0"/>
              </a:rPr>
              <a:t>互联网新技术在线教育领航者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zh-CN" altLang="en-US" noProof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84476893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301764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1124744"/>
            <a:ext cx="2001837" cy="489505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566738" y="1124744"/>
            <a:ext cx="5854700" cy="489505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6385166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300"/>
              </a:spcBef>
              <a:defRPr/>
            </a:pPr>
            <a:r>
              <a:rPr lang="zh-CN" altLang="en-US" sz="1200" smtClean="0">
                <a:latin typeface="幼圆" charset="0"/>
                <a:ea typeface="幼圆" charset="0"/>
                <a:cs typeface="幼圆" charset="0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300"/>
              </a:spcBef>
              <a:defRPr/>
            </a:pPr>
            <a:r>
              <a:rPr lang="zh-CN" altLang="en-US" sz="1200" smtClean="0">
                <a:latin typeface="幼圆" charset="0"/>
                <a:ea typeface="幼圆" charset="0"/>
                <a:cs typeface="幼圆" charset="0"/>
              </a:rPr>
              <a:t>互联网新技术在线教育领航者</a:t>
            </a:r>
          </a:p>
        </p:txBody>
      </p:sp>
      <p:pic>
        <p:nvPicPr>
          <p:cNvPr id="10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157258029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300"/>
              </a:spcBef>
              <a:defRPr/>
            </a:pPr>
            <a:r>
              <a:rPr lang="zh-CN" altLang="en-US" sz="1200" smtClean="0">
                <a:latin typeface="幼圆" charset="0"/>
                <a:ea typeface="幼圆" charset="0"/>
                <a:cs typeface="幼圆" charset="0"/>
              </a:rPr>
              <a:t>互联网新技术在线教育领航者</a:t>
            </a:r>
          </a:p>
        </p:txBody>
      </p:sp>
      <p:pic>
        <p:nvPicPr>
          <p:cNvPr id="5" name="图片 1" descr="小象学院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84213" y="511175"/>
            <a:ext cx="1079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9CAC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zh-CN" sz="2000" b="1">
                <a:solidFill>
                  <a:schemeClr val="bg1"/>
                </a:solidFill>
                <a:latin typeface="Verdana" pitchFamily="34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360618851"/>
      </p:ext>
    </p:extLst>
  </p:cSld>
  <p:clrMapOvr>
    <a:masterClrMapping/>
  </p:clrMapOvr>
  <p:transition xmlns:p14="http://schemas.microsoft.com/office/powerpoint/2010/main">
    <p:fade/>
  </p:transition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章节总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300"/>
              </a:spcBef>
              <a:defRPr/>
            </a:pPr>
            <a:r>
              <a:rPr lang="zh-CN" altLang="en-US" sz="1200" smtClean="0">
                <a:latin typeface="幼圆" charset="0"/>
                <a:ea typeface="幼圆" charset="0"/>
                <a:cs typeface="幼圆" charset="0"/>
              </a:rPr>
              <a:t>互联网新技术在线教育领航者</a:t>
            </a:r>
          </a:p>
        </p:txBody>
      </p:sp>
      <p:pic>
        <p:nvPicPr>
          <p:cNvPr id="7" name="图片 1" descr="小象学院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13"/>
          <p:cNvSpPr txBox="1">
            <a:spLocks noChangeArrowheads="1"/>
          </p:cNvSpPr>
          <p:nvPr userDrawn="1"/>
        </p:nvSpPr>
        <p:spPr bwMode="auto">
          <a:xfrm>
            <a:off x="6350000" y="644525"/>
            <a:ext cx="185738" cy="368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defRPr/>
            </a:pPr>
            <a:endParaRPr lang="zh-CN" altLang="en-US" sz="180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147248" cy="4929410"/>
          </a:xfrm>
        </p:spPr>
        <p:txBody>
          <a:bodyPr/>
          <a:lstStyle>
            <a:lvl1pPr>
              <a:spcBef>
                <a:spcPts val="12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39283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15960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446623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0043607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576064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2728949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064595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342694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129614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492896"/>
            <a:ext cx="3008313" cy="36332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717112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96751"/>
            <a:ext cx="5486400" cy="35308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smtClean="0"/>
              <a:t>Drag picture to placeholder or click icon to add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653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596112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341438"/>
            <a:ext cx="80010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942975"/>
            <a:ext cx="7958138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611188" y="6308725"/>
            <a:ext cx="2184400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spcBef>
                <a:spcPts val="300"/>
              </a:spcBef>
              <a:defRPr/>
            </a:pPr>
            <a:r>
              <a:rPr lang="zh-CN" altLang="en-US" sz="1200" smtClean="0">
                <a:latin typeface="幼圆" charset="0"/>
                <a:ea typeface="幼圆" charset="0"/>
                <a:cs typeface="幼圆" charset="0"/>
              </a:rPr>
              <a:t>互联网新技术在线教育领航者</a:t>
            </a:r>
          </a:p>
        </p:txBody>
      </p:sp>
      <p:pic>
        <p:nvPicPr>
          <p:cNvPr id="1032" name="图片 1" descr="小象学院Logo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6237288"/>
            <a:ext cx="14398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06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Times New Roman" charset="0"/>
          <a:ea typeface="宋体" charset="0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Times New Roman" charset="0"/>
          <a:ea typeface="黑体" charset="0"/>
          <a:cs typeface="宋体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hyperlink" Target="https://github.com/wiibrew/DeepLearningCourseCodes/blob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深度学习分享课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015927"/>
            <a:ext cx="7010400" cy="1600200"/>
          </a:xfrm>
        </p:spPr>
        <p:txBody>
          <a:bodyPr/>
          <a:lstStyle/>
          <a:p>
            <a:r>
              <a:rPr lang="zh-CN" altLang="en-US" dirty="0" smtClean="0"/>
              <a:t>主讲人：</a:t>
            </a:r>
            <a:r>
              <a:rPr lang="en-US" altLang="zh-CN" dirty="0" smtClean="0"/>
              <a:t> </a:t>
            </a:r>
            <a:r>
              <a:rPr lang="zh-CN" altLang="en-US" dirty="0" smtClean="0"/>
              <a:t>李伟</a:t>
            </a:r>
            <a:endParaRPr lang="en-US" altLang="zh-CN" dirty="0"/>
          </a:p>
          <a:p>
            <a:r>
              <a:rPr lang="en-US" altLang="zh-CN" dirty="0" smtClean="0"/>
              <a:t>	       </a:t>
            </a:r>
            <a:r>
              <a:rPr lang="zh-CN" altLang="en-US" sz="2000" dirty="0" smtClean="0"/>
              <a:t>纽约城市大学博士</a:t>
            </a:r>
            <a:endParaRPr lang="en-US" altLang="zh-CN" sz="2000" dirty="0" smtClean="0"/>
          </a:p>
          <a:p>
            <a:r>
              <a:rPr lang="en-US" altLang="zh-CN" sz="2000" dirty="0"/>
              <a:t>	 </a:t>
            </a:r>
            <a:r>
              <a:rPr lang="en-US" altLang="zh-CN" sz="2000" dirty="0" smtClean="0"/>
              <a:t>         </a:t>
            </a:r>
            <a:r>
              <a:rPr lang="zh-CN" altLang="en-US" sz="2000" dirty="0" smtClean="0"/>
              <a:t>主要研究深度学习，计算机视觉，人脸计算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                </a:t>
            </a:r>
            <a:r>
              <a:rPr lang="zh-CN" altLang="en-US" sz="2000" dirty="0" smtClean="0"/>
              <a:t>多篇重要研究文章作者，重要会议期刊审稿人</a:t>
            </a:r>
            <a:endParaRPr lang="en-US" altLang="zh-CN" sz="2000" dirty="0" smtClean="0"/>
          </a:p>
          <a:p>
            <a:r>
              <a:rPr lang="en-US" altLang="zh-CN" sz="2000" dirty="0" smtClean="0"/>
              <a:t>	          </a:t>
            </a:r>
            <a:r>
              <a:rPr lang="zh-CN" altLang="en-US" sz="2000" dirty="0" smtClean="0"/>
              <a:t>微博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weightlee03 </a:t>
            </a:r>
            <a:r>
              <a:rPr lang="zh-CN" altLang="en-US" sz="2000" dirty="0" smtClean="0"/>
              <a:t>（相关资料分享）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                    </a:t>
            </a:r>
            <a:r>
              <a:rPr lang="en-US" altLang="zh-CN" sz="2000" dirty="0" err="1" smtClean="0"/>
              <a:t>GitHub</a:t>
            </a:r>
            <a:r>
              <a:rPr lang="en-US" altLang="zh-CN" sz="2000" dirty="0" smtClean="0"/>
              <a:t> ID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wiibrew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（课程代码发布）</a:t>
            </a:r>
            <a:endParaRPr lang="en-US" altLang="zh-CN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34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10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10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10</a:t>
            </a:fld>
            <a:r>
              <a:rPr lang="en-US" altLang="zh-CN" smtClean="0"/>
              <a:t>/48</a:t>
            </a:r>
            <a:endParaRPr lang="en-US" altLang="zh-CN" dirty="0"/>
          </a:p>
        </p:txBody>
      </p:sp>
      <p:pic>
        <p:nvPicPr>
          <p:cNvPr id="3" name="Picture 2" descr="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15450"/>
            <a:ext cx="8314944" cy="5224272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574675" y="318310"/>
            <a:ext cx="8001000" cy="676275"/>
          </a:xfrm>
        </p:spPr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958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11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11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11</a:t>
            </a:fld>
            <a:r>
              <a:rPr lang="en-US" altLang="zh-CN" smtClean="0"/>
              <a:t>/48</a:t>
            </a:r>
            <a:endParaRPr lang="en-US" altLang="zh-CN" dirty="0"/>
          </a:p>
        </p:txBody>
      </p:sp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42470"/>
            <a:ext cx="8314944" cy="5230368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761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12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12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12</a:t>
            </a:fld>
            <a:r>
              <a:rPr lang="en-US" altLang="zh-CN" smtClean="0"/>
              <a:t>/48</a:t>
            </a:r>
            <a:endParaRPr lang="en-US" altLang="zh-CN" dirty="0"/>
          </a:p>
        </p:txBody>
      </p:sp>
      <p:pic>
        <p:nvPicPr>
          <p:cNvPr id="2" name="Picture 1" descr="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28960"/>
            <a:ext cx="8314944" cy="5230368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916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13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13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13</a:t>
            </a:fld>
            <a:r>
              <a:rPr lang="en-US" altLang="zh-CN" smtClean="0"/>
              <a:t>/48</a:t>
            </a:r>
            <a:endParaRPr lang="en-US" altLang="zh-CN" dirty="0"/>
          </a:p>
        </p:txBody>
      </p:sp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83000"/>
            <a:ext cx="8314944" cy="5230368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823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提纲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0.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前言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1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2. </a:t>
            </a:r>
            <a:r>
              <a:rPr lang="zh-CN" altLang="en-US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追本溯源：深度学习基础</a:t>
            </a:r>
            <a:endParaRPr lang="en-US" altLang="zh-CN" dirty="0" smtClean="0">
              <a:solidFill>
                <a:srgbClr val="FF0000"/>
              </a:solidFill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3.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什么正在发生？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>
                <a:latin typeface="Heiti SC Light"/>
                <a:ea typeface="Heiti SC Light"/>
                <a:cs typeface="Heiti SC Light"/>
              </a:rPr>
              <a:t>4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一个深度学习开发实例的分析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 smtClean="0">
                <a:latin typeface="Heiti SC Light"/>
                <a:ea typeface="Heiti SC Light"/>
                <a:cs typeface="Heiti SC Light"/>
              </a:rPr>
              <a:t>5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自由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交流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14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75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15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15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15</a:t>
            </a:fld>
            <a:r>
              <a:rPr lang="en-US" altLang="zh-CN" smtClean="0"/>
              <a:t>/48</a:t>
            </a:r>
            <a:endParaRPr lang="en-US" altLang="zh-CN" dirty="0"/>
          </a:p>
        </p:txBody>
      </p:sp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83000"/>
            <a:ext cx="8314944" cy="5230368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17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数学起源－线性回归</a:t>
            </a:r>
            <a:endParaRPr lang="en-US" altLang="zh-CN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16</a:t>
            </a:fld>
            <a:r>
              <a:rPr lang="en-US" altLang="zh-CN" dirty="0" smtClean="0"/>
              <a:t>/48</a:t>
            </a:r>
            <a:endParaRPr lang="en-US" altLang="zh-CN" dirty="0"/>
          </a:p>
        </p:txBody>
      </p:sp>
      <p:pic>
        <p:nvPicPr>
          <p:cNvPr id="5" name="Picture 4" descr="linear_regr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0" y="1781175"/>
            <a:ext cx="3505200" cy="2311400"/>
          </a:xfrm>
          <a:prstGeom prst="rect">
            <a:avLst/>
          </a:prstGeom>
        </p:spPr>
      </p:pic>
      <p:pic>
        <p:nvPicPr>
          <p:cNvPr id="8" name="Picture 7" descr="gradient-descen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/>
          <a:stretch/>
        </p:blipFill>
        <p:spPr>
          <a:xfrm>
            <a:off x="4957679" y="1793875"/>
            <a:ext cx="3649746" cy="21405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6000" y="4873625"/>
            <a:ext cx="252665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Goal: </a:t>
            </a:r>
            <a:r>
              <a:rPr lang="en-US" sz="2400" dirty="0" err="1" smtClean="0">
                <a:latin typeface="+mn-lt"/>
              </a:rPr>
              <a:t>ax+by</a:t>
            </a:r>
            <a:r>
              <a:rPr lang="en-US" sz="2400" dirty="0" smtClean="0">
                <a:latin typeface="+mn-lt"/>
              </a:rPr>
              <a:t>=1</a:t>
            </a:r>
          </a:p>
          <a:p>
            <a:r>
              <a:rPr lang="en-US" sz="2400" dirty="0" smtClean="0">
                <a:latin typeface="+mn-lt"/>
              </a:rPr>
              <a:t>w=[a, b]</a:t>
            </a:r>
          </a:p>
          <a:p>
            <a:r>
              <a:rPr lang="en-US" sz="2400" dirty="0" smtClean="0">
                <a:latin typeface="+mn-lt"/>
              </a:rPr>
              <a:t>w</a:t>
            </a:r>
            <a:r>
              <a:rPr lang="en-US" sz="2400" baseline="-25000" dirty="0" smtClean="0">
                <a:latin typeface="+mn-lt"/>
              </a:rPr>
              <a:t>0</a:t>
            </a:r>
            <a:r>
              <a:rPr lang="en-US" sz="2400" dirty="0" smtClean="0">
                <a:latin typeface="+mn-lt"/>
              </a:rPr>
              <a:t>=[rand(), rand()]</a:t>
            </a:r>
            <a:endParaRPr lang="en-US" sz="24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0125" y="4429125"/>
            <a:ext cx="4124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Data:[(x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);(x</a:t>
            </a:r>
            <a:r>
              <a:rPr lang="en-US" sz="2000" baseline="-25000" dirty="0"/>
              <a:t>2</a:t>
            </a:r>
            <a:r>
              <a:rPr lang="en-US" sz="2000" dirty="0" smtClean="0"/>
              <a:t>,y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</a:t>
            </a:r>
            <a:r>
              <a:rPr lang="is-IS" sz="2000" dirty="0" smtClean="0"/>
              <a:t>…;(x</a:t>
            </a:r>
            <a:r>
              <a:rPr lang="is-IS" sz="2000" baseline="-25000" dirty="0" smtClean="0"/>
              <a:t>n</a:t>
            </a:r>
            <a:r>
              <a:rPr lang="is-IS" sz="2000" dirty="0" smtClean="0"/>
              <a:t>,y</a:t>
            </a:r>
            <a:r>
              <a:rPr lang="is-IS" sz="2000" baseline="-25000" dirty="0" smtClean="0"/>
              <a:t>n</a:t>
            </a:r>
            <a:r>
              <a:rPr lang="is-IS" sz="2000" dirty="0" smtClean="0"/>
              <a:t>)</a:t>
            </a:r>
            <a:r>
              <a:rPr lang="en-US" sz="2000" dirty="0" smtClean="0"/>
              <a:t>]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095874" y="4596627"/>
            <a:ext cx="338137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l</a:t>
            </a:r>
            <a:r>
              <a:rPr lang="en-US" sz="2400" dirty="0" smtClean="0">
                <a:latin typeface="+mn-lt"/>
              </a:rPr>
              <a:t>oss=</a:t>
            </a:r>
            <a:r>
              <a:rPr lang="en-US" sz="2400" dirty="0" err="1" smtClean="0">
                <a:latin typeface="+mn-lt"/>
              </a:rPr>
              <a:t>ŷ</a:t>
            </a:r>
            <a:r>
              <a:rPr lang="en-US" sz="2400" baseline="-25000" dirty="0" err="1" smtClean="0">
                <a:latin typeface="+mn-lt"/>
              </a:rPr>
              <a:t>i</a:t>
            </a:r>
            <a:r>
              <a:rPr lang="en-US" sz="2400" dirty="0" smtClean="0">
                <a:latin typeface="+mn-lt"/>
              </a:rPr>
              <a:t> –</a:t>
            </a:r>
            <a:r>
              <a:rPr lang="en-US" sz="2400" dirty="0" err="1" smtClean="0">
                <a:latin typeface="+mn-lt"/>
              </a:rPr>
              <a:t>y</a:t>
            </a:r>
            <a:r>
              <a:rPr lang="en-US" sz="2400" baseline="-25000" dirty="0" err="1" smtClean="0">
                <a:latin typeface="+mn-lt"/>
              </a:rPr>
              <a:t>i</a:t>
            </a:r>
            <a:endParaRPr lang="en-US" sz="2400" baseline="-25000" dirty="0" smtClean="0">
              <a:latin typeface="+mn-lt"/>
            </a:endParaRPr>
          </a:p>
          <a:p>
            <a:r>
              <a:rPr lang="en-US" sz="2400" dirty="0" err="1" smtClean="0">
                <a:latin typeface="+mn-lt"/>
              </a:rPr>
              <a:t>Δw</a:t>
            </a:r>
            <a:r>
              <a:rPr lang="en-US" sz="2400" dirty="0" smtClean="0">
                <a:latin typeface="+mn-lt"/>
              </a:rPr>
              <a:t>=d(loss)/</a:t>
            </a:r>
            <a:r>
              <a:rPr lang="en-US" sz="2400" dirty="0" err="1" smtClean="0">
                <a:latin typeface="+mn-lt"/>
              </a:rPr>
              <a:t>dw</a:t>
            </a:r>
            <a:r>
              <a:rPr lang="en-US" sz="2400" dirty="0" smtClean="0">
                <a:latin typeface="+mn-lt"/>
              </a:rPr>
              <a:t>=[</a:t>
            </a:r>
            <a:r>
              <a:rPr lang="en-US" sz="2400" dirty="0" err="1" smtClean="0">
                <a:latin typeface="+mn-lt"/>
              </a:rPr>
              <a:t>x</a:t>
            </a:r>
            <a:r>
              <a:rPr lang="en-US" sz="2400" baseline="-25000" dirty="0" err="1" smtClean="0">
                <a:latin typeface="+mn-lt"/>
              </a:rPr>
              <a:t>i</a:t>
            </a:r>
            <a:r>
              <a:rPr lang="en-US" sz="2400" dirty="0" err="1" smtClean="0">
                <a:latin typeface="+mn-lt"/>
              </a:rPr>
              <a:t>,y</a:t>
            </a:r>
            <a:r>
              <a:rPr lang="en-US" sz="2400" baseline="-25000" dirty="0" err="1" smtClean="0">
                <a:latin typeface="+mn-lt"/>
              </a:rPr>
              <a:t>i</a:t>
            </a:r>
            <a:r>
              <a:rPr lang="en-US" sz="2400" dirty="0" smtClean="0">
                <a:latin typeface="+mn-lt"/>
              </a:rPr>
              <a:t>]</a:t>
            </a:r>
          </a:p>
          <a:p>
            <a:r>
              <a:rPr lang="en-US" sz="2400" dirty="0">
                <a:latin typeface="+mn-lt"/>
              </a:rPr>
              <a:t>w</a:t>
            </a:r>
            <a:r>
              <a:rPr lang="en-US" sz="2400" dirty="0" smtClean="0">
                <a:latin typeface="+mn-lt"/>
              </a:rPr>
              <a:t>:=w-</a:t>
            </a:r>
            <a:r>
              <a:rPr lang="en-US" sz="2400" dirty="0" err="1" smtClean="0">
                <a:latin typeface="+mn-lt"/>
              </a:rPr>
              <a:t>ηΔw</a:t>
            </a:r>
            <a:endParaRPr lang="en-US" sz="24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0500" y="4092575"/>
            <a:ext cx="269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梯度下降法</a:t>
            </a:r>
            <a:endParaRPr lang="en-US" sz="2400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691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线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性回归缺点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描述线性关系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改进方法－非线性激励－神经网络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17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5" name="Picture 4" descr="Screen Shot 2017-02-18 at 8.5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18" y="3603593"/>
            <a:ext cx="4417374" cy="2426649"/>
          </a:xfrm>
          <a:prstGeom prst="rect">
            <a:avLst/>
          </a:prstGeom>
        </p:spPr>
      </p:pic>
      <p:pic>
        <p:nvPicPr>
          <p:cNvPr id="6" name="Picture 5" descr="sigmoidc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90" y="4039083"/>
            <a:ext cx="3343038" cy="14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0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神经网络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18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7" name="Picture 6" descr="Screen Shot 2017-02-18 at 9.10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4"/>
          <a:stretch/>
        </p:blipFill>
        <p:spPr>
          <a:xfrm>
            <a:off x="4544268" y="2414478"/>
            <a:ext cx="4615030" cy="27829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4742" y="1952813"/>
            <a:ext cx="671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前向</a:t>
            </a:r>
            <a:r>
              <a:rPr lang="en-US" altLang="zh-CN" sz="24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  <a:sym typeface="Wingdings"/>
              </a:rPr>
              <a:t>--&gt;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  <a:sym typeface="Wingdings"/>
              </a:rPr>
              <a:t>: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  <a:sym typeface="Wingdings"/>
              </a:rPr>
              <a:t>线性运算，非线性激励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  <a:sym typeface="Wingdings"/>
              </a:rPr>
              <a:t>  y=Q</a:t>
            </a:r>
            <a:r>
              <a:rPr lang="en-US" altLang="zh-CN" sz="2400" baseline="-25000" dirty="0" smtClean="0">
                <a:latin typeface="Heiti SC Light"/>
                <a:ea typeface="Heiti SC Light"/>
                <a:cs typeface="Heiti SC Light"/>
                <a:sym typeface="Wingdings"/>
              </a:rPr>
              <a:t>i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  <a:sym typeface="Wingdings"/>
              </a:rPr>
              <a:t>(x)</a:t>
            </a:r>
            <a:endParaRPr lang="en-US" sz="24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4742" y="5331342"/>
            <a:ext cx="5265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  <a:sym typeface="Wingdings"/>
              </a:rPr>
              <a:t>反向</a:t>
            </a:r>
            <a:r>
              <a:rPr lang="en-US" altLang="zh-CN" sz="2400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  <a:sym typeface="Wingdings"/>
              </a:rPr>
              <a:t>&lt;--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  <a:sym typeface="Wingdings"/>
              </a:rPr>
              <a:t>: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  <a:sym typeface="Wingdings"/>
              </a:rPr>
              <a:t>梯度计算，参数更新</a:t>
            </a:r>
            <a:endParaRPr lang="en-US" sz="2400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10" name="Picture 9" descr="Screen Shot 2017-02-18 at 8.59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2" y="2983402"/>
            <a:ext cx="3667645" cy="184573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124200" y="2983402"/>
            <a:ext cx="2895600" cy="8108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Shot 2017-02-20 at 12.05.1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365" y="5208767"/>
            <a:ext cx="38766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il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40" y="2591058"/>
            <a:ext cx="2249022" cy="1768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神经网络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      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卷积神经网络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(CNN)</a:t>
            </a:r>
            <a:endParaRPr lang="en-US" dirty="0">
              <a:latin typeface="Heiti SC Light"/>
              <a:ea typeface="Heiti SC Light"/>
              <a:cs typeface="Heiti SC Light"/>
            </a:endParaRPr>
          </a:p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卷积核－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filter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或者“滤镜”？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19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Right Arrow 4"/>
          <p:cNvSpPr/>
          <p:nvPr/>
        </p:nvSpPr>
        <p:spPr>
          <a:xfrm>
            <a:off x="2663290" y="1458643"/>
            <a:ext cx="703826" cy="3671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le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82" y="3381193"/>
            <a:ext cx="2141135" cy="2141135"/>
          </a:xfrm>
          <a:prstGeom prst="rect">
            <a:avLst/>
          </a:prstGeom>
        </p:spPr>
      </p:pic>
      <p:pic>
        <p:nvPicPr>
          <p:cNvPr id="8" name="Picture 7" descr="gauss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87" y="4150465"/>
            <a:ext cx="1237707" cy="92352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020852" y="4359761"/>
            <a:ext cx="703826" cy="36718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74321" y="424992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＊</a:t>
            </a:r>
            <a:endParaRPr lang="en-US" sz="2800" dirty="0"/>
          </a:p>
        </p:txBody>
      </p:sp>
      <p:pic>
        <p:nvPicPr>
          <p:cNvPr id="11" name="Picture 10" descr="lena_gaussian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97" y="3380749"/>
            <a:ext cx="2193700" cy="2173198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434921"/>
              </p:ext>
            </p:extLst>
          </p:nvPr>
        </p:nvGraphicFramePr>
        <p:xfrm>
          <a:off x="1524000" y="1369980"/>
          <a:ext cx="6096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49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提纲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0.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前言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1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2.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追本溯源：深度学习基础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3.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什么正在发生？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>
                <a:latin typeface="Heiti SC Light"/>
                <a:ea typeface="Heiti SC Light"/>
                <a:cs typeface="Heiti SC Light"/>
              </a:rPr>
              <a:t>4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一个深度学习开发实例的分析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 smtClean="0">
                <a:latin typeface="Heiti SC Light"/>
                <a:ea typeface="Heiti SC Light"/>
                <a:cs typeface="Heiti SC Light"/>
              </a:rPr>
              <a:t>5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自由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交流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897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47" y="1218370"/>
            <a:ext cx="7521043" cy="3106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20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8" name="Rectangle 7"/>
          <p:cNvSpPr/>
          <p:nvPr/>
        </p:nvSpPr>
        <p:spPr>
          <a:xfrm>
            <a:off x="6883377" y="4596765"/>
            <a:ext cx="1803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Image by Fan Hu [1]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863047" y="5779269"/>
            <a:ext cx="718504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Hu, Fan, </a:t>
            </a:r>
            <a:r>
              <a:rPr lang="en-US" sz="1050" dirty="0" err="1"/>
              <a:t>Gui</a:t>
            </a:r>
            <a:r>
              <a:rPr lang="en-US" sz="1050" dirty="0"/>
              <a:t>-Song Xia, </a:t>
            </a:r>
            <a:r>
              <a:rPr lang="en-US" sz="1050" dirty="0" err="1"/>
              <a:t>Jingwen</a:t>
            </a:r>
            <a:r>
              <a:rPr lang="en-US" sz="1050" dirty="0"/>
              <a:t> Hu, and </a:t>
            </a:r>
            <a:r>
              <a:rPr lang="en-US" sz="1050" dirty="0" err="1"/>
              <a:t>Liangpei</a:t>
            </a:r>
            <a:r>
              <a:rPr lang="en-US" sz="1050" dirty="0"/>
              <a:t> Zhang. "Transferring deep convolutional neural networks for the scene classification of high-resolution remote sensing imagery." Remote Sensing 7, no. 11 (2015): 14680-14707.</a:t>
            </a:r>
          </a:p>
        </p:txBody>
      </p:sp>
      <p:pic>
        <p:nvPicPr>
          <p:cNvPr id="11" name="Picture 10" descr="Screen Shot 2017-02-18 at 11.34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3" y="3595382"/>
            <a:ext cx="3931495" cy="17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9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iti SC Light"/>
                <a:ea typeface="Heiti SC Light"/>
                <a:cs typeface="Heiti SC Light"/>
              </a:rPr>
              <a:t>CNN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局限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没有记忆，只对单张图片有效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endParaRPr lang="en-US" altLang="zh-CN" dirty="0">
              <a:latin typeface="Heiti SC Light"/>
              <a:ea typeface="Heiti SC Light"/>
              <a:cs typeface="Heiti SC Light"/>
            </a:endParaRPr>
          </a:p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视频处理，简单多帧叠加，无法学习前后关系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 smtClean="0">
                <a:latin typeface="Heiti SC Light"/>
                <a:ea typeface="Heiti SC Light"/>
                <a:cs typeface="Heiti SC Light"/>
              </a:rPr>
              <a:t>3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D</a:t>
            </a:r>
            <a:r>
              <a:rPr lang="en-US" altLang="zh-CN" dirty="0">
                <a:latin typeface="Heiti SC Light"/>
                <a:ea typeface="Heiti SC Light"/>
                <a:cs typeface="Heiti SC Light"/>
              </a:rPr>
              <a:t> 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CNN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，参数多，数据少，效果差</a:t>
            </a:r>
            <a:endParaRPr lang="en-US" altLang="zh-CN" dirty="0">
              <a:latin typeface="Heiti SC Light"/>
              <a:ea typeface="Heiti SC Light"/>
              <a:cs typeface="Heiti SC Light"/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21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85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神经网络</a:t>
            </a:r>
            <a:r>
              <a:rPr lang="en-US" altLang="zh-CN" dirty="0">
                <a:latin typeface="Heiti SC Light"/>
                <a:ea typeface="Heiti SC Light"/>
                <a:cs typeface="Heiti SC Light"/>
              </a:rPr>
              <a:t>   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递归神经网络</a:t>
            </a:r>
            <a:r>
              <a:rPr lang="en-US" altLang="zh-CN" dirty="0">
                <a:latin typeface="Heiti SC Light"/>
                <a:ea typeface="Heiti SC Light"/>
                <a:cs typeface="Heiti SC Light"/>
              </a:rPr>
              <a:t>(RNN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)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22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Right Arrow 4"/>
          <p:cNvSpPr/>
          <p:nvPr/>
        </p:nvSpPr>
        <p:spPr>
          <a:xfrm>
            <a:off x="2594643" y="502915"/>
            <a:ext cx="642624" cy="3518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Screen Shot 2017-02-19 at 12.31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74" y="1600199"/>
            <a:ext cx="3829470" cy="2331771"/>
          </a:xfrm>
          <a:prstGeom prst="rect">
            <a:avLst/>
          </a:prstGeom>
        </p:spPr>
      </p:pic>
      <p:pic>
        <p:nvPicPr>
          <p:cNvPr id="37" name="Picture 36" descr="SimpleRNN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75" y="3931970"/>
            <a:ext cx="6846972" cy="2194193"/>
          </a:xfrm>
          <a:prstGeom prst="rect">
            <a:avLst/>
          </a:prstGeom>
        </p:spPr>
      </p:pic>
      <p:pic>
        <p:nvPicPr>
          <p:cNvPr id="38" name="Picture 37" descr="Screen Shot 2017-02-19 at 12.41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51" y="3901382"/>
            <a:ext cx="4651376" cy="72151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49724" y="1820649"/>
            <a:ext cx="387798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神经网络中，隐含层网络的</a:t>
            </a:r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输出作为下一时刻</a:t>
            </a:r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自身的输入</a:t>
            </a:r>
            <a:endParaRPr lang="en-US" sz="2400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38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RNN      </a:t>
            </a:r>
            <a:r>
              <a:rPr lang="en-US" altLang="zh-CN" dirty="0" smtClean="0"/>
              <a:t>LSTM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不止记住前一刻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23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Right Arrow 5"/>
          <p:cNvSpPr/>
          <p:nvPr/>
        </p:nvSpPr>
        <p:spPr>
          <a:xfrm>
            <a:off x="1699060" y="540143"/>
            <a:ext cx="719126" cy="2753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Screen Shot 2017-02-20 at 12.40.5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8" r="35087"/>
          <a:stretch/>
        </p:blipFill>
        <p:spPr>
          <a:xfrm>
            <a:off x="730250" y="2075248"/>
            <a:ext cx="2968625" cy="3579133"/>
          </a:xfrm>
          <a:prstGeom prst="rect">
            <a:avLst/>
          </a:prstGeom>
        </p:spPr>
      </p:pic>
      <p:pic>
        <p:nvPicPr>
          <p:cNvPr id="8" name="Picture 7" descr="Screen Shot 2017-02-20 at 12.41.2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8" r="33701"/>
          <a:stretch/>
        </p:blipFill>
        <p:spPr>
          <a:xfrm>
            <a:off x="5889626" y="2202248"/>
            <a:ext cx="2984500" cy="3331207"/>
          </a:xfrm>
          <a:prstGeom prst="rect">
            <a:avLst/>
          </a:prstGeom>
        </p:spPr>
      </p:pic>
      <p:pic>
        <p:nvPicPr>
          <p:cNvPr id="9" name="Picture 8" descr="Screen Shot 2017-02-20 at 12.44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25" y="3155950"/>
            <a:ext cx="1206500" cy="14986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145554" y="3759576"/>
            <a:ext cx="719126" cy="27539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4000" y="3349625"/>
            <a:ext cx="55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 smtClean="0"/>
              <a:t>t-1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6250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24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24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24</a:t>
            </a:fld>
            <a:r>
              <a:rPr lang="en-US" altLang="zh-CN" smtClean="0"/>
              <a:t>/48</a:t>
            </a:r>
            <a:endParaRPr lang="en-US" altLang="zh-CN" dirty="0"/>
          </a:p>
        </p:txBody>
      </p:sp>
      <p:pic>
        <p:nvPicPr>
          <p:cNvPr id="2" name="Picture 1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83000"/>
            <a:ext cx="8314944" cy="5230368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925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提纲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0.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前言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1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2.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追本溯源：深度学习基础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3. </a:t>
            </a:r>
            <a:r>
              <a:rPr lang="zh-CN" altLang="en-US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什么正在发生？</a:t>
            </a:r>
            <a:endParaRPr lang="en-US" altLang="zh-CN" dirty="0" smtClean="0">
              <a:solidFill>
                <a:srgbClr val="FF0000"/>
              </a:solidFill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>
                <a:latin typeface="Heiti SC Light"/>
                <a:ea typeface="Heiti SC Light"/>
                <a:cs typeface="Heiti SC Light"/>
              </a:rPr>
              <a:t>4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一个深度学习开发实例的分析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 smtClean="0">
                <a:latin typeface="Heiti SC Light"/>
                <a:ea typeface="Heiti SC Light"/>
                <a:cs typeface="Heiti SC Light"/>
              </a:rPr>
              <a:t>5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自由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交流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25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75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更先进的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模型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26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5" name="Picture 4" descr="googlenet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7867" y="2854867"/>
            <a:ext cx="5303835" cy="1970399"/>
          </a:xfrm>
          <a:prstGeom prst="rect">
            <a:avLst/>
          </a:prstGeom>
        </p:spPr>
      </p:pic>
      <p:pic>
        <p:nvPicPr>
          <p:cNvPr id="6" name="Picture 5" descr="vgg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0635"/>
            <a:ext cx="4226715" cy="2482071"/>
          </a:xfrm>
          <a:prstGeom prst="rect">
            <a:avLst/>
          </a:prstGeom>
        </p:spPr>
      </p:pic>
      <p:pic>
        <p:nvPicPr>
          <p:cNvPr id="7" name="Picture 6" descr="resene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4"/>
          <a:stretch/>
        </p:blipFill>
        <p:spPr>
          <a:xfrm>
            <a:off x="6257934" y="1258692"/>
            <a:ext cx="2065576" cy="49223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2720" y="180534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更深，更宽，更复杂</a:t>
            </a:r>
            <a:endParaRPr lang="en-US" sz="2400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534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目标识别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机器学习－分类问题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27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Rectangle 4"/>
          <p:cNvSpPr/>
          <p:nvPr/>
        </p:nvSpPr>
        <p:spPr>
          <a:xfrm>
            <a:off x="705712" y="3610074"/>
            <a:ext cx="1122834" cy="5446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目标识别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25268" y="2477316"/>
            <a:ext cx="1122834" cy="5446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人脸识别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25268" y="3337749"/>
            <a:ext cx="1122834" cy="5446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物品识别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25268" y="4609506"/>
            <a:ext cx="1122834" cy="54464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文字识别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45905" y="3977904"/>
            <a:ext cx="2359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.</a:t>
            </a:r>
          </a:p>
          <a:p>
            <a:r>
              <a:rPr lang="en-US" sz="1100" b="1" dirty="0" smtClean="0"/>
              <a:t>.</a:t>
            </a:r>
          </a:p>
          <a:p>
            <a:r>
              <a:rPr lang="en-US" sz="1100" b="1" dirty="0"/>
              <a:t>.</a:t>
            </a:r>
          </a:p>
        </p:txBody>
      </p:sp>
      <p:pic>
        <p:nvPicPr>
          <p:cNvPr id="16" name="Picture 15" descr="facerec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26" y="1317124"/>
            <a:ext cx="2270369" cy="1704841"/>
          </a:xfrm>
          <a:prstGeom prst="rect">
            <a:avLst/>
          </a:prstGeom>
        </p:spPr>
      </p:pic>
      <p:pic>
        <p:nvPicPr>
          <p:cNvPr id="17" name="Picture 16" descr="IMG_138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46" y="2778361"/>
            <a:ext cx="935209" cy="1663425"/>
          </a:xfrm>
          <a:prstGeom prst="rect">
            <a:avLst/>
          </a:prstGeom>
        </p:spPr>
      </p:pic>
      <p:pic>
        <p:nvPicPr>
          <p:cNvPr id="18" name="Picture 17" descr="IMG_138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27" y="2753953"/>
            <a:ext cx="980473" cy="1743935"/>
          </a:xfrm>
          <a:prstGeom prst="rect">
            <a:avLst/>
          </a:prstGeom>
        </p:spPr>
      </p:pic>
      <p:pic>
        <p:nvPicPr>
          <p:cNvPr id="19" name="Picture 18" descr="Screen Shot 2017-02-19 at 9.46.0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31" y="4196954"/>
            <a:ext cx="2178563" cy="19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2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目标探测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28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6" name="Picture 5" descr="objectdetec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9" t="7856" r="4366" b="5634"/>
          <a:stretch/>
        </p:blipFill>
        <p:spPr>
          <a:xfrm>
            <a:off x="855014" y="1600199"/>
            <a:ext cx="3352641" cy="2010482"/>
          </a:xfrm>
          <a:prstGeom prst="rect">
            <a:avLst/>
          </a:prstGeom>
        </p:spPr>
      </p:pic>
      <p:pic>
        <p:nvPicPr>
          <p:cNvPr id="7" name="Picture 6" descr="ILSVRC2012_val_0000446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" t="7833" r="4264" b="11159"/>
          <a:stretch/>
        </p:blipFill>
        <p:spPr>
          <a:xfrm>
            <a:off x="4314762" y="1600199"/>
            <a:ext cx="4207653" cy="2010483"/>
          </a:xfrm>
          <a:prstGeom prst="rect">
            <a:avLst/>
          </a:prstGeom>
        </p:spPr>
      </p:pic>
      <p:pic>
        <p:nvPicPr>
          <p:cNvPr id="8" name="Picture 7" descr="ILSVRC2013_val_0000316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" t="5953" r="4579" b="7132"/>
          <a:stretch/>
        </p:blipFill>
        <p:spPr>
          <a:xfrm>
            <a:off x="855013" y="3763676"/>
            <a:ext cx="3352642" cy="2320057"/>
          </a:xfrm>
          <a:prstGeom prst="rect">
            <a:avLst/>
          </a:prstGeom>
        </p:spPr>
      </p:pic>
      <p:pic>
        <p:nvPicPr>
          <p:cNvPr id="9" name="Picture 8" descr="ILSVRC2012_val_0000494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7505" r="4450" b="7688"/>
          <a:stretch/>
        </p:blipFill>
        <p:spPr>
          <a:xfrm>
            <a:off x="4314762" y="3763677"/>
            <a:ext cx="4207653" cy="233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1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目标探测神经网络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29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5" name="Picture 4" descr="Screen Shot 2017-02-19 at 10.18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010"/>
            <a:ext cx="4013200" cy="1587500"/>
          </a:xfrm>
          <a:prstGeom prst="rect">
            <a:avLst/>
          </a:prstGeom>
        </p:spPr>
      </p:pic>
      <p:pic>
        <p:nvPicPr>
          <p:cNvPr id="6" name="Picture 5" descr="Screen Shot 2017-02-19 at 10.20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1710930"/>
            <a:ext cx="5130800" cy="2022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408" y="1402339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 RCNN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4978" y="1417638"/>
            <a:ext cx="405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SSD: Single Shot Detector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3733078"/>
            <a:ext cx="355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latin typeface="Heiti SC Light"/>
                <a:ea typeface="Heiti SC Light"/>
                <a:cs typeface="Heiti SC Light"/>
              </a:rPr>
              <a:t>大量的候选区域</a:t>
            </a:r>
            <a:endParaRPr lang="en-US" altLang="zh-CN" sz="2000" dirty="0" smtClean="0">
              <a:latin typeface="Heiti SC Light"/>
              <a:ea typeface="Heiti SC Light"/>
              <a:cs typeface="Heiti SC Light"/>
            </a:endParaRPr>
          </a:p>
          <a:p>
            <a:pPr marL="285750" indent="-285750">
              <a:buFont typeface="Arial"/>
              <a:buChar char="•"/>
            </a:pPr>
            <a:endParaRPr lang="en-US" altLang="zh-CN" sz="2000" dirty="0" smtClean="0">
              <a:latin typeface="Heiti SC Light"/>
              <a:ea typeface="Heiti SC Light"/>
              <a:cs typeface="Heiti SC Light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latin typeface="Heiti SC Light"/>
                <a:ea typeface="Heiti SC Light"/>
                <a:cs typeface="Heiti SC Light"/>
              </a:rPr>
              <a:t>基于区域特征提取</a:t>
            </a:r>
            <a:endParaRPr lang="en-US" altLang="zh-CN" sz="2000" dirty="0" smtClean="0">
              <a:latin typeface="Heiti SC Light"/>
              <a:ea typeface="Heiti SC Light"/>
              <a:cs typeface="Heiti SC Light"/>
            </a:endParaRPr>
          </a:p>
          <a:p>
            <a:pPr marL="285750" indent="-285750">
              <a:buFont typeface="Arial"/>
              <a:buChar char="•"/>
            </a:pPr>
            <a:endParaRPr lang="en-US" altLang="zh-CN" sz="2000" dirty="0" smtClean="0">
              <a:latin typeface="Heiti SC Light"/>
              <a:ea typeface="Heiti SC Light"/>
              <a:cs typeface="Heiti SC Light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latin typeface="Heiti SC Light"/>
                <a:ea typeface="Heiti SC Light"/>
                <a:cs typeface="Heiti SC Light"/>
              </a:rPr>
              <a:t>种类确定，位置回归</a:t>
            </a:r>
            <a:endParaRPr lang="en-US" sz="20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4978" y="3733078"/>
            <a:ext cx="355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latin typeface="Heiti SC Light"/>
                <a:ea typeface="Heiti SC Light"/>
                <a:cs typeface="Heiti SC Light"/>
              </a:rPr>
              <a:t>无需候选区域，提前分割</a:t>
            </a:r>
            <a:endParaRPr lang="en-US" altLang="zh-CN" sz="2000" dirty="0" smtClean="0">
              <a:latin typeface="Heiti SC Light"/>
              <a:ea typeface="Heiti SC Light"/>
              <a:cs typeface="Heiti SC Light"/>
            </a:endParaRPr>
          </a:p>
          <a:p>
            <a:pPr marL="285750" indent="-285750">
              <a:buFont typeface="Arial"/>
              <a:buChar char="•"/>
            </a:pPr>
            <a:endParaRPr lang="en-US" altLang="zh-CN" sz="2000" dirty="0" smtClean="0">
              <a:latin typeface="Heiti SC Light"/>
              <a:ea typeface="Heiti SC Light"/>
              <a:cs typeface="Heiti SC Light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latin typeface="Heiti SC Light"/>
                <a:ea typeface="Heiti SC Light"/>
                <a:cs typeface="Heiti SC Light"/>
              </a:rPr>
              <a:t>自适应调整</a:t>
            </a:r>
            <a:endParaRPr lang="en-US" altLang="zh-CN" sz="2000" dirty="0" smtClean="0">
              <a:latin typeface="Heiti SC Light"/>
              <a:ea typeface="Heiti SC Light"/>
              <a:cs typeface="Heiti SC Light"/>
            </a:endParaRPr>
          </a:p>
          <a:p>
            <a:pPr marL="285750" indent="-285750">
              <a:buFont typeface="Arial"/>
              <a:buChar char="•"/>
            </a:pPr>
            <a:endParaRPr lang="en-US" altLang="zh-CN" sz="2000" dirty="0" smtClean="0">
              <a:latin typeface="Heiti SC Light"/>
              <a:ea typeface="Heiti SC Light"/>
              <a:cs typeface="Heiti SC Light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sz="2000" dirty="0" smtClean="0">
                <a:latin typeface="Heiti SC Light"/>
                <a:ea typeface="Heiti SC Light"/>
                <a:cs typeface="Heiti SC Light"/>
              </a:rPr>
              <a:t>种类确定，位置回归</a:t>
            </a:r>
            <a:endParaRPr lang="en-US" sz="2000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505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前言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目的：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1.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了解深度学习发展</a:t>
            </a:r>
            <a:endParaRPr lang="en-US" altLang="zh-CN" dirty="0">
              <a:latin typeface="Heiti SC Light"/>
              <a:ea typeface="Heiti SC Light"/>
              <a:cs typeface="Heiti SC Light"/>
            </a:endParaRPr>
          </a:p>
          <a:p>
            <a:pPr marL="0" indent="0">
              <a:buNone/>
            </a:pP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              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 2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串联深度学习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基本概念</a:t>
            </a:r>
            <a:endParaRPr lang="en-US" altLang="zh-CN" dirty="0">
              <a:latin typeface="Heiti SC Light"/>
              <a:ea typeface="Heiti SC Light"/>
              <a:cs typeface="Heiti SC Light"/>
            </a:endParaRPr>
          </a:p>
          <a:p>
            <a:pPr marL="0" indent="0">
              <a:buNone/>
            </a:pP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              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 3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掌握深度学习模型设计基本思想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endParaRPr lang="en-US" dirty="0">
              <a:latin typeface="Heiti SC Light"/>
              <a:ea typeface="Heiti SC Light"/>
              <a:cs typeface="Heiti SC Light"/>
            </a:endParaRPr>
          </a:p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5481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目标探测－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无人驾驶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30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6" name="Picture 5" descr="cardetec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1" r="2846" b="24944"/>
          <a:stretch/>
        </p:blipFill>
        <p:spPr>
          <a:xfrm>
            <a:off x="920918" y="1647122"/>
            <a:ext cx="6907969" cy="2208343"/>
          </a:xfrm>
          <a:prstGeom prst="rect">
            <a:avLst/>
          </a:prstGeom>
        </p:spPr>
      </p:pic>
      <p:pic>
        <p:nvPicPr>
          <p:cNvPr id="7" name="Picture 6" descr="pointclou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69" y="3993173"/>
            <a:ext cx="3223417" cy="2148944"/>
          </a:xfrm>
          <a:prstGeom prst="rect">
            <a:avLst/>
          </a:prstGeom>
        </p:spPr>
      </p:pic>
      <p:pic>
        <p:nvPicPr>
          <p:cNvPr id="8" name="Picture 7" descr="selfdrive.jpe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36" y="3993173"/>
            <a:ext cx="3383280" cy="21489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95086" y="4696946"/>
            <a:ext cx="795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三维</a:t>
            </a:r>
            <a:endParaRPr lang="en-US" altLang="zh-CN" dirty="0" smtClean="0"/>
          </a:p>
          <a:p>
            <a:r>
              <a:rPr lang="zh-CN" altLang="en-US" dirty="0" smtClean="0"/>
              <a:t>点云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95086" y="23714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普通</a:t>
            </a:r>
            <a:endParaRPr lang="en-US" altLang="zh-CN" dirty="0" smtClean="0"/>
          </a:p>
          <a:p>
            <a:r>
              <a:rPr lang="zh-CN" altLang="en-US" dirty="0" smtClean="0"/>
              <a:t>探测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1297" y="234082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夜间</a:t>
            </a:r>
            <a:endParaRPr lang="en-US" altLang="zh-CN" dirty="0" smtClean="0"/>
          </a:p>
          <a:p>
            <a:r>
              <a:rPr lang="zh-CN" altLang="en-US" dirty="0" smtClean="0"/>
              <a:t>探测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8410" y="465105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路上</a:t>
            </a:r>
            <a:endParaRPr lang="en-US" altLang="zh-CN" dirty="0" smtClean="0"/>
          </a:p>
          <a:p>
            <a:r>
              <a:rPr lang="zh-CN" altLang="en-US" dirty="0" smtClean="0"/>
              <a:t>决策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4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iti SC Light"/>
                <a:ea typeface="Heiti SC Light"/>
                <a:cs typeface="Heiti SC Light"/>
              </a:rPr>
              <a:t>RNN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：语句生成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自然语言处理：</a:t>
            </a:r>
            <a:r>
              <a:rPr lang="en-US" altLang="zh-CN" dirty="0" smtClean="0"/>
              <a:t>Sequence2Sequence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31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5" name="Picture 4" descr="seq2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71" y="2302800"/>
            <a:ext cx="7029023" cy="34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1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iti SC Light"/>
                <a:ea typeface="Heiti SC Light"/>
                <a:cs typeface="Heiti SC Light"/>
              </a:rPr>
              <a:t>RNN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：语句生成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语言特征：</a:t>
            </a:r>
            <a:r>
              <a:rPr lang="en-US" altLang="zh-CN" dirty="0" smtClean="0"/>
              <a:t>Word2vec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智能对话：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32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6" name="Picture 5" descr="auto_rep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90" y="3269184"/>
            <a:ext cx="3638648" cy="30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2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图片标注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特征传入</a:t>
            </a:r>
            <a:r>
              <a:rPr lang="en-US" altLang="zh-CN" dirty="0" smtClean="0"/>
              <a:t>LSTM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33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16" name="Picture 15" descr="cap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84"/>
          <a:stretch/>
        </p:blipFill>
        <p:spPr>
          <a:xfrm>
            <a:off x="9557" y="1417638"/>
            <a:ext cx="9144000" cy="260716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 flipV="1">
            <a:off x="1973773" y="2493819"/>
            <a:ext cx="2187981" cy="58138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161756" y="2493819"/>
            <a:ext cx="2601094" cy="6119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192358" y="2493819"/>
            <a:ext cx="918032" cy="6119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ap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4" t="72769" r="50136" b="6072"/>
          <a:stretch/>
        </p:blipFill>
        <p:spPr>
          <a:xfrm>
            <a:off x="3381424" y="4827518"/>
            <a:ext cx="2096180" cy="139043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48638" y="4268560"/>
            <a:ext cx="1361752" cy="3059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CNN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7" idx="0"/>
            <a:endCxn id="28" idx="2"/>
          </p:cNvCxnSpPr>
          <p:nvPr/>
        </p:nvCxnSpPr>
        <p:spPr>
          <a:xfrm flipV="1">
            <a:off x="4429514" y="4574550"/>
            <a:ext cx="0" cy="25296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0"/>
          </p:cNvCxnSpPr>
          <p:nvPr/>
        </p:nvCxnSpPr>
        <p:spPr>
          <a:xfrm flipV="1">
            <a:off x="4429514" y="3978904"/>
            <a:ext cx="0" cy="28965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1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融和的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特征用于分类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34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208" name="Rectangle 207"/>
          <p:cNvSpPr/>
          <p:nvPr/>
        </p:nvSpPr>
        <p:spPr>
          <a:xfrm>
            <a:off x="1411609" y="2869806"/>
            <a:ext cx="302052" cy="17765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2019678" y="2864603"/>
            <a:ext cx="321312" cy="177653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Arrow Connector 209"/>
          <p:cNvCxnSpPr/>
          <p:nvPr/>
        </p:nvCxnSpPr>
        <p:spPr>
          <a:xfrm>
            <a:off x="1202922" y="3759944"/>
            <a:ext cx="208687" cy="0"/>
          </a:xfrm>
          <a:prstGeom prst="straightConnector1">
            <a:avLst/>
          </a:prstGeom>
          <a:ln>
            <a:solidFill>
              <a:srgbClr val="2626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208" idx="3"/>
            <a:endCxn id="209" idx="1"/>
          </p:cNvCxnSpPr>
          <p:nvPr/>
        </p:nvCxnSpPr>
        <p:spPr>
          <a:xfrm flipV="1">
            <a:off x="1713661" y="3752868"/>
            <a:ext cx="306017" cy="5203"/>
          </a:xfrm>
          <a:prstGeom prst="straightConnector1">
            <a:avLst/>
          </a:prstGeom>
          <a:ln w="28575" cmpd="sng">
            <a:solidFill>
              <a:srgbClr val="26262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2362239" y="3754741"/>
            <a:ext cx="315364" cy="0"/>
          </a:xfrm>
          <a:prstGeom prst="straightConnector1">
            <a:avLst/>
          </a:prstGeom>
          <a:ln>
            <a:solidFill>
              <a:srgbClr val="2626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75007" y="3364677"/>
            <a:ext cx="425468" cy="6797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43736" y="3392136"/>
            <a:ext cx="425468" cy="6797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3109" y="3430000"/>
            <a:ext cx="425468" cy="6797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6618" y="3465384"/>
            <a:ext cx="425468" cy="6797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6703" y="3504901"/>
            <a:ext cx="425468" cy="6797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3262" y="3545432"/>
            <a:ext cx="425468" cy="67977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8114" y="3053123"/>
            <a:ext cx="942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视频</a:t>
            </a:r>
            <a:endParaRPr lang="en-US" sz="1200" dirty="0"/>
          </a:p>
        </p:txBody>
      </p:sp>
      <p:sp>
        <p:nvSpPr>
          <p:cNvPr id="270" name="TextBox 269"/>
          <p:cNvSpPr txBox="1"/>
          <p:nvPr/>
        </p:nvSpPr>
        <p:spPr>
          <a:xfrm>
            <a:off x="1289201" y="4681651"/>
            <a:ext cx="578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CNN</a:t>
            </a:r>
            <a:endParaRPr lang="en-US" sz="1400" dirty="0"/>
          </a:p>
        </p:txBody>
      </p:sp>
      <p:sp>
        <p:nvSpPr>
          <p:cNvPr id="271" name="TextBox 270"/>
          <p:cNvSpPr txBox="1"/>
          <p:nvPr/>
        </p:nvSpPr>
        <p:spPr>
          <a:xfrm>
            <a:off x="1897257" y="4696950"/>
            <a:ext cx="669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LSTM</a:t>
            </a:r>
            <a:endParaRPr lang="en-US" sz="1400" dirty="0"/>
          </a:p>
        </p:txBody>
      </p:sp>
      <p:sp>
        <p:nvSpPr>
          <p:cNvPr id="272" name="Rectangle 271"/>
          <p:cNvSpPr/>
          <p:nvPr/>
        </p:nvSpPr>
        <p:spPr>
          <a:xfrm>
            <a:off x="2677603" y="2864603"/>
            <a:ext cx="321312" cy="177653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extBox 272"/>
          <p:cNvSpPr txBox="1"/>
          <p:nvPr/>
        </p:nvSpPr>
        <p:spPr>
          <a:xfrm>
            <a:off x="2508696" y="4691157"/>
            <a:ext cx="591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DNN</a:t>
            </a:r>
            <a:endParaRPr lang="en-US" sz="1400" dirty="0"/>
          </a:p>
        </p:txBody>
      </p:sp>
      <p:cxnSp>
        <p:nvCxnSpPr>
          <p:cNvPr id="274" name="Straight Arrow Connector 273"/>
          <p:cNvCxnSpPr/>
          <p:nvPr/>
        </p:nvCxnSpPr>
        <p:spPr>
          <a:xfrm>
            <a:off x="2988970" y="3754151"/>
            <a:ext cx="315364" cy="0"/>
          </a:xfrm>
          <a:prstGeom prst="straightConnector1">
            <a:avLst/>
          </a:prstGeom>
          <a:ln>
            <a:solidFill>
              <a:srgbClr val="26262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3243130" y="3499535"/>
            <a:ext cx="137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Video </a:t>
            </a:r>
          </a:p>
          <a:p>
            <a:r>
              <a:rPr lang="en-US" altLang="zh-CN" sz="1400" dirty="0" smtClean="0"/>
              <a:t>Classification</a:t>
            </a:r>
            <a:endParaRPr lang="en-US" sz="1400" dirty="0"/>
          </a:p>
        </p:txBody>
      </p:sp>
      <p:pic>
        <p:nvPicPr>
          <p:cNvPr id="277" name="Picture 276" descr="fig_Datase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61"/>
          <a:stretch/>
        </p:blipFill>
        <p:spPr>
          <a:xfrm>
            <a:off x="4615759" y="2431558"/>
            <a:ext cx="4528241" cy="27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2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增强学习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尝试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反馈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学习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尝试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35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5" name="Picture 4" descr="reenforce_lear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64"/>
          <a:stretch/>
        </p:blipFill>
        <p:spPr>
          <a:xfrm>
            <a:off x="47625" y="2470150"/>
            <a:ext cx="4520528" cy="2847975"/>
          </a:xfrm>
          <a:prstGeom prst="rect">
            <a:avLst/>
          </a:prstGeom>
        </p:spPr>
      </p:pic>
      <p:pic>
        <p:nvPicPr>
          <p:cNvPr id="6" name="Picture 5" descr="conv_ag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53" y="2667000"/>
            <a:ext cx="4085860" cy="2317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86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增强学习－</a:t>
            </a:r>
            <a:r>
              <a:rPr lang="en-US" altLang="zh-CN" dirty="0" smtClean="0"/>
              <a:t>DQN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36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5" name="Picture 4" descr="Screen Shot 2017-02-20 at 12.54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4" y="1936751"/>
            <a:ext cx="7054057" cy="38258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3000" y="2254250"/>
            <a:ext cx="5603875" cy="444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08151" y="3248025"/>
            <a:ext cx="3371850" cy="444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8150" y="4987925"/>
            <a:ext cx="5753099" cy="330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7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</a:t>
            </a:r>
            <a:r>
              <a:rPr lang="zh-CN" altLang="en-US" dirty="0" smtClean="0"/>
              <a:t>对抗网络</a:t>
            </a:r>
            <a:r>
              <a:rPr lang="en-US" altLang="zh-CN" dirty="0" smtClean="0"/>
              <a:t>GAN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This, and the variations that are now being proposed is the most interesting idea in the last 10 years in ML, in my opinion.   </a:t>
            </a:r>
            <a:r>
              <a:rPr lang="en-US" sz="1800" dirty="0" smtClean="0"/>
              <a:t>                                      </a:t>
            </a:r>
            <a:r>
              <a:rPr lang="zh-CN" altLang="en-US" sz="1800" dirty="0" smtClean="0"/>
              <a:t>－</a:t>
            </a:r>
            <a:r>
              <a:rPr lang="zh-CN" altLang="en-US" sz="1800" dirty="0"/>
              <a:t>－</a:t>
            </a:r>
            <a:r>
              <a:rPr lang="en-US" altLang="zh-CN" sz="1800" dirty="0" err="1"/>
              <a:t>Yann</a:t>
            </a:r>
            <a:r>
              <a:rPr lang="en-US" altLang="zh-CN" sz="1800" dirty="0"/>
              <a:t> </a:t>
            </a:r>
            <a:r>
              <a:rPr lang="en-US" altLang="zh-CN" sz="1800" dirty="0" err="1"/>
              <a:t>Lecun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37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968375" y="2587625"/>
            <a:ext cx="122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-Net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775" y="2644775"/>
            <a:ext cx="122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D-Net</a:t>
            </a:r>
            <a:endParaRPr lang="en-US" dirty="0"/>
          </a:p>
        </p:txBody>
      </p:sp>
      <p:pic>
        <p:nvPicPr>
          <p:cNvPr id="8" name="Picture 7" descr="g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574277"/>
            <a:ext cx="3727449" cy="32235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8375" y="3222625"/>
            <a:ext cx="1890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CNN</a:t>
            </a:r>
            <a:r>
              <a:rPr lang="zh-CN" altLang="en-US" dirty="0" smtClean="0"/>
              <a:t>生成图片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随意图片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特定风格图片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61150" y="327025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CNN</a:t>
            </a:r>
            <a:r>
              <a:rPr lang="zh-CN" altLang="en-US" dirty="0" smtClean="0"/>
              <a:t>判别网络</a:t>
            </a:r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dirty="0" smtClean="0"/>
              <a:t>图片是不是生成的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8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对抗网络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sz="2800" dirty="0" smtClean="0">
                <a:latin typeface="Heiti SC Light"/>
                <a:ea typeface="Heiti SC Light"/>
                <a:cs typeface="Heiti SC Light"/>
              </a:rPr>
              <a:t>意义：提供大量逼真数据</a:t>
            </a:r>
            <a:r>
              <a:rPr lang="zh-CN" altLang="en-US" sz="2800" dirty="0" smtClean="0">
                <a:latin typeface="Heiti SC Light"/>
                <a:ea typeface="Heiti SC Light"/>
                <a:cs typeface="Heiti SC Light"/>
              </a:rPr>
              <a:t>，</a:t>
            </a:r>
            <a:r>
              <a:rPr lang="zh-CN" altLang="en-US" sz="2800" dirty="0" smtClean="0">
                <a:latin typeface="Heiti SC Light"/>
                <a:ea typeface="Heiti SC Light"/>
                <a:cs typeface="Heiti SC Light"/>
              </a:rPr>
              <a:t>直接完成图片转化</a:t>
            </a:r>
            <a:endParaRPr lang="en-US" sz="28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38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5" name="Picture 4" descr="Screen Shot 2017-02-20 at 1.06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892800" cy="965200"/>
          </a:xfrm>
          <a:prstGeom prst="rect">
            <a:avLst/>
          </a:prstGeom>
        </p:spPr>
      </p:pic>
      <p:pic>
        <p:nvPicPr>
          <p:cNvPr id="6" name="Picture 5" descr="Screen Shot 2017-02-20 at 1.10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4" y="2603500"/>
            <a:ext cx="6568463" cy="24424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0" y="1714500"/>
            <a:ext cx="218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DCGAN</a:t>
            </a:r>
            <a:r>
              <a:rPr lang="zh-CN" altLang="en-US" dirty="0" smtClean="0"/>
              <a:t>：图像计算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4500" y="3270250"/>
            <a:ext cx="1670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Im2Im GAN:</a:t>
            </a:r>
          </a:p>
          <a:p>
            <a:r>
              <a:rPr lang="zh-CN" altLang="en-US" dirty="0" smtClean="0"/>
              <a:t>万能转换模型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67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提纲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0.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前言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1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2.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追本溯源：深度学习基础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3.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什么正在发生？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>
                <a:solidFill>
                  <a:schemeClr val="accent2"/>
                </a:solidFill>
                <a:latin typeface="Heiti SC Light"/>
                <a:ea typeface="Heiti SC Light"/>
                <a:cs typeface="Heiti SC Light"/>
              </a:rPr>
              <a:t>4</a:t>
            </a:r>
            <a:r>
              <a:rPr lang="en-US" altLang="zh-CN" dirty="0" smtClean="0">
                <a:solidFill>
                  <a:schemeClr val="accent2"/>
                </a:solidFill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solidFill>
                  <a:schemeClr val="accent2"/>
                </a:solidFill>
                <a:latin typeface="Heiti SC Light"/>
                <a:ea typeface="Heiti SC Light"/>
                <a:cs typeface="Heiti SC Light"/>
              </a:rPr>
              <a:t>一个深度学习开发实例的分析</a:t>
            </a:r>
            <a:endParaRPr lang="en-US" altLang="zh-CN" dirty="0" smtClean="0">
              <a:solidFill>
                <a:schemeClr val="accent2"/>
              </a:solidFill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 smtClean="0">
                <a:latin typeface="Heiti SC Light"/>
                <a:ea typeface="Heiti SC Light"/>
                <a:cs typeface="Heiti SC Light"/>
              </a:rPr>
              <a:t>5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自由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交流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39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995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前言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1990s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，</a:t>
            </a:r>
            <a:r>
              <a:rPr lang="en-US" altLang="zh-CN" dirty="0" err="1" smtClean="0">
                <a:latin typeface="Heiti SC Light"/>
                <a:ea typeface="Heiti SC Light"/>
                <a:cs typeface="Heiti SC Light"/>
              </a:rPr>
              <a:t>Yann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</a:t>
            </a:r>
            <a:r>
              <a:rPr lang="en-US" altLang="zh-CN" dirty="0" err="1" smtClean="0">
                <a:latin typeface="Heiti SC Light"/>
                <a:ea typeface="Heiti SC Light"/>
                <a:cs typeface="Heiti SC Light"/>
              </a:rPr>
              <a:t>Lecun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CNN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文章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2009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，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ImageNet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大型分类数据集发布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 smtClean="0">
                <a:latin typeface="Heiti SC Light"/>
                <a:ea typeface="Heiti SC Light"/>
                <a:cs typeface="Heiti SC Light"/>
              </a:rPr>
              <a:t>2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012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，</a:t>
            </a:r>
            <a:r>
              <a:rPr lang="en-US" altLang="zh-CN" dirty="0" err="1" smtClean="0">
                <a:latin typeface="Heiti SC Light"/>
                <a:ea typeface="Heiti SC Light"/>
                <a:cs typeface="Heiti SC Light"/>
              </a:rPr>
              <a:t>AlexNet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提出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GPU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训练的深度学习网络，获得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ImageNet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冠军。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 smtClean="0">
                <a:latin typeface="Heiti SC Light"/>
                <a:ea typeface="Heiti SC Light"/>
                <a:cs typeface="Heiti SC Light"/>
              </a:rPr>
              <a:t>2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016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，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Google </a:t>
            </a:r>
            <a:r>
              <a:rPr lang="en-US" altLang="zh-CN" dirty="0" err="1" smtClean="0">
                <a:latin typeface="Heiti SC Light"/>
                <a:ea typeface="Heiti SC Light"/>
                <a:cs typeface="Heiti SC Light"/>
              </a:rPr>
              <a:t>DeepMind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围棋程序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Alpha Go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战胜人类顶尖选手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4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7159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基于卷积神经网络的编码解码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40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Rectangle 5"/>
          <p:cNvSpPr/>
          <p:nvPr/>
        </p:nvSpPr>
        <p:spPr bwMode="auto">
          <a:xfrm>
            <a:off x="6850400" y="1904906"/>
            <a:ext cx="1337652" cy="12834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  <a:ea typeface="宋体" charset="0"/>
              <a:cs typeface="宋体" charset="0"/>
            </a:endParaRPr>
          </a:p>
        </p:txBody>
      </p:sp>
      <p:pic>
        <p:nvPicPr>
          <p:cNvPr id="8" name="Picture 7" descr="segne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4" r="22867" b="22599"/>
          <a:stretch/>
        </p:blipFill>
        <p:spPr>
          <a:xfrm>
            <a:off x="1030233" y="1367141"/>
            <a:ext cx="6516220" cy="36424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8271" y="5264327"/>
            <a:ext cx="7292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https://github.com/wiibrew/DeepLearningCourseCodes/blob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master</a:t>
            </a:r>
            <a:r>
              <a:rPr lang="en-US" dirty="0"/>
              <a:t>/</a:t>
            </a:r>
            <a:r>
              <a:rPr lang="en-US" dirty="0" err="1"/>
              <a:t>example_autoencoder_recon.ipynb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3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提纲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0.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前言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1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2.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追本溯源：深度学习基础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3.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什么正在发生？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>
                <a:latin typeface="Heiti SC Light"/>
                <a:ea typeface="Heiti SC Light"/>
                <a:cs typeface="Heiti SC Light"/>
              </a:rPr>
              <a:t>4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一个深度学习开发实例的分析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dirty="0" smtClean="0">
                <a:solidFill>
                  <a:schemeClr val="accent2"/>
                </a:solidFill>
                <a:latin typeface="Heiti SC Light"/>
                <a:ea typeface="Heiti SC Light"/>
                <a:cs typeface="Heiti SC Light"/>
              </a:rPr>
              <a:t>5</a:t>
            </a:r>
            <a:r>
              <a:rPr lang="en-US" altLang="zh-CN" dirty="0" smtClean="0">
                <a:solidFill>
                  <a:schemeClr val="accent2"/>
                </a:solidFill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dirty="0" smtClean="0">
                <a:solidFill>
                  <a:schemeClr val="accent2"/>
                </a:solidFill>
                <a:latin typeface="Heiti SC Light"/>
                <a:ea typeface="Heiti SC Light"/>
                <a:cs typeface="Heiti SC Light"/>
              </a:rPr>
              <a:t>自由</a:t>
            </a:r>
            <a:r>
              <a:rPr lang="zh-CN" altLang="en-US" dirty="0" smtClean="0">
                <a:solidFill>
                  <a:schemeClr val="accent2"/>
                </a:solidFill>
                <a:latin typeface="Heiti SC Light"/>
                <a:ea typeface="Heiti SC Light"/>
                <a:cs typeface="Heiti SC Light"/>
              </a:rPr>
              <a:t>交流</a:t>
            </a:r>
            <a:endParaRPr lang="en-US" dirty="0">
              <a:solidFill>
                <a:schemeClr val="accent2"/>
              </a:solidFill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41</a:t>
            </a:fld>
            <a:r>
              <a:rPr lang="en-US" altLang="zh-CN" smtClean="0"/>
              <a:t>/48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409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自由交流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42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5" name="Picture 4" descr="downloa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94" y="1212129"/>
            <a:ext cx="3597863" cy="35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1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前言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9575" y="1612900"/>
            <a:ext cx="4146550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你会学到什么</a:t>
            </a:r>
            <a:r>
              <a:rPr lang="zh-CN" altLang="en-US" dirty="0">
                <a:latin typeface="Heiti SC Light"/>
                <a:ea typeface="Heiti SC Light"/>
                <a:cs typeface="Heiti SC Light"/>
              </a:rPr>
              <a:t>？</a:t>
            </a:r>
            <a:endParaRPr lang="en-US" altLang="zh-CN" dirty="0">
              <a:latin typeface="Heiti SC Light"/>
              <a:ea typeface="Heiti SC Light"/>
              <a:cs typeface="Heiti SC Light"/>
            </a:endParaRPr>
          </a:p>
          <a:p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1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掌握深度学习基础，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理解先进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模型的思路</a:t>
            </a:r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sz="2400" dirty="0" smtClean="0">
                <a:latin typeface="Heiti SC Light"/>
                <a:ea typeface="Heiti SC Light"/>
                <a:cs typeface="Heiti SC Light"/>
              </a:rPr>
              <a:t>2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能够运用模型展开具体应用开发</a:t>
            </a:r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sz="2400" dirty="0" smtClean="0">
                <a:latin typeface="Heiti SC Light"/>
                <a:ea typeface="Heiti SC Light"/>
                <a:cs typeface="Heiti SC Light"/>
              </a:rPr>
              <a:t>3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根据具体问题设计新的模型</a:t>
            </a:r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  <a:p>
            <a:endParaRPr lang="en-US" sz="2400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5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4000" y="1612900"/>
            <a:ext cx="41465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怎么学习？</a:t>
            </a:r>
            <a:endParaRPr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1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理论讲解，模型分析</a:t>
            </a:r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sz="2400" dirty="0" smtClean="0">
                <a:latin typeface="Heiti SC Light"/>
                <a:ea typeface="Heiti SC Light"/>
                <a:cs typeface="Heiti SC Light"/>
              </a:rPr>
              <a:t>2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en-US" altLang="zh-CN" sz="2400" dirty="0" err="1" smtClean="0">
                <a:latin typeface="Heiti SC Light"/>
                <a:ea typeface="Heiti SC Light"/>
                <a:cs typeface="Heiti SC Light"/>
              </a:rPr>
              <a:t>Tensorflow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</a:rPr>
              <a:t> 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实例运行，调试（源码共享）。</a:t>
            </a:r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  <a:p>
            <a:r>
              <a:rPr lang="zh-CN" altLang="zh-CN" sz="2400" dirty="0" smtClean="0">
                <a:latin typeface="Heiti SC Light"/>
                <a:ea typeface="Heiti SC Light"/>
                <a:cs typeface="Heiti SC Light"/>
              </a:rPr>
              <a:t>3</a:t>
            </a:r>
            <a:r>
              <a:rPr lang="en-US" altLang="zh-CN" sz="2400" dirty="0" smtClean="0">
                <a:latin typeface="Heiti SC Light"/>
                <a:ea typeface="Heiti SC Light"/>
                <a:cs typeface="Heiti SC Light"/>
              </a:rPr>
              <a:t>. </a:t>
            </a:r>
            <a:r>
              <a:rPr lang="zh-CN" altLang="en-US" sz="2400" dirty="0" smtClean="0">
                <a:latin typeface="Heiti SC Light"/>
                <a:ea typeface="Heiti SC Light"/>
                <a:cs typeface="Heiti SC Light"/>
              </a:rPr>
              <a:t>思想总结，资源分享，论文推荐，方便课后研究</a:t>
            </a:r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  <a:p>
            <a:pPr marL="0" indent="0">
              <a:buNone/>
            </a:pPr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  <a:p>
            <a:endParaRPr lang="en-US" altLang="zh-CN" sz="2400" dirty="0" smtClean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466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6</a:t>
            </a:fld>
            <a:r>
              <a:rPr lang="en-US" altLang="zh-CN" smtClean="0"/>
              <a:t>/48</a:t>
            </a:r>
            <a:endParaRPr lang="en-US" altLang="zh-CN"/>
          </a:p>
        </p:txBody>
      </p:sp>
      <p:pic>
        <p:nvPicPr>
          <p:cNvPr id="3" name="Picture 2" descr="Screen Shot 2017-04-24 at 4.53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994650"/>
            <a:ext cx="8280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0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7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7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7</a:t>
            </a:fld>
            <a:r>
              <a:rPr lang="en-US" altLang="zh-CN" smtClean="0"/>
              <a:t>/48</a:t>
            </a:r>
            <a:endParaRPr lang="en-US" altLang="zh-CN" dirty="0"/>
          </a:p>
        </p:txBody>
      </p:sp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55980"/>
            <a:ext cx="8314944" cy="5224272"/>
          </a:xfrm>
          <a:prstGeom prst="rect">
            <a:avLst/>
          </a:prstGeom>
        </p:spPr>
      </p:pic>
      <p:sp>
        <p:nvSpPr>
          <p:cNvPr id="71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395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8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8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8</a:t>
            </a:fld>
            <a:r>
              <a:rPr lang="en-US" altLang="zh-CN" smtClean="0"/>
              <a:t>/48</a:t>
            </a:r>
            <a:endParaRPr lang="en-US" altLang="zh-CN" dirty="0"/>
          </a:p>
        </p:txBody>
      </p:sp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42470"/>
            <a:ext cx="8314944" cy="5224272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421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9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5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9</a:t>
            </a:fld>
            <a:r>
              <a:rPr lang="en-US" altLang="zh-CN" smtClean="0"/>
              <a:t>/48</a:t>
            </a:r>
            <a:endParaRPr lang="en-US" altLang="zh-C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Footer Placeholder 3"/>
          <p:cNvSpPr txBox="1">
            <a:spLocks/>
          </p:cNvSpPr>
          <p:nvPr/>
        </p:nvSpPr>
        <p:spPr>
          <a:xfrm>
            <a:off x="3276600" y="6508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宋体" charset="0"/>
                <a:cs typeface="宋体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fld id="{E4260C27-28F0-9E47-AAB4-E08E5058FC7B}" type="slidenum">
              <a:rPr lang="en-US" altLang="zh-CN" smtClean="0"/>
              <a:pPr>
                <a:defRPr/>
              </a:pPr>
              <a:t>9</a:t>
            </a:fld>
            <a:r>
              <a:rPr lang="en-US" altLang="zh-CN" smtClean="0"/>
              <a:t>/48</a:t>
            </a:r>
            <a:endParaRPr lang="en-US" altLang="zh-CN" dirty="0"/>
          </a:p>
        </p:txBody>
      </p:sp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083000"/>
            <a:ext cx="8314944" cy="5224272"/>
          </a:xfrm>
          <a:prstGeom prst="rect">
            <a:avLst/>
          </a:prstGeom>
        </p:spPr>
      </p:pic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676275"/>
          </a:xfrm>
        </p:spPr>
        <p:txBody>
          <a:bodyPr/>
          <a:lstStyle/>
          <a:p>
            <a:r>
              <a:rPr lang="zh-CN" altLang="en-US" dirty="0">
                <a:latin typeface="Heiti SC Light"/>
                <a:ea typeface="Heiti SC Light"/>
                <a:cs typeface="Heiti SC Light"/>
              </a:rPr>
              <a:t>深度学习知识结构图</a:t>
            </a:r>
            <a:endParaRPr 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4477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小象课件PPT模板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Times New Roman"/>
        <a:ea typeface="黑体"/>
        <a:cs typeface="宋体"/>
      </a:majorFont>
      <a:minorFont>
        <a:latin typeface="Times New Roman"/>
        <a:ea typeface="华文新魏"/>
        <a:cs typeface="华文新魏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小象课件PPT模板.thmx</Template>
  <TotalTime>23598</TotalTime>
  <Words>852</Words>
  <Application>Microsoft Macintosh PowerPoint</Application>
  <PresentationFormat>On-screen Show (4:3)</PresentationFormat>
  <Paragraphs>259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小象课件PPT模板</vt:lpstr>
      <vt:lpstr>深度学习分享课</vt:lpstr>
      <vt:lpstr>提纲</vt:lpstr>
      <vt:lpstr>前言</vt:lpstr>
      <vt:lpstr>前言</vt:lpstr>
      <vt:lpstr>前言</vt:lpstr>
      <vt:lpstr>深度学习知识结构图</vt:lpstr>
      <vt:lpstr>深度学习知识结构图</vt:lpstr>
      <vt:lpstr>深度学习知识结构图</vt:lpstr>
      <vt:lpstr>深度学习知识结构图</vt:lpstr>
      <vt:lpstr>深度学习知识结构图</vt:lpstr>
      <vt:lpstr>深度学习知识结构图</vt:lpstr>
      <vt:lpstr>深度学习知识结构图</vt:lpstr>
      <vt:lpstr>深度学习知识结构图</vt:lpstr>
      <vt:lpstr>提纲</vt:lpstr>
      <vt:lpstr>深度学习知识结构图</vt:lpstr>
      <vt:lpstr>数学起源－线性回归</vt:lpstr>
      <vt:lpstr>线性回归缺点</vt:lpstr>
      <vt:lpstr>神经网络</vt:lpstr>
      <vt:lpstr>CNN</vt:lpstr>
      <vt:lpstr>CNN</vt:lpstr>
      <vt:lpstr>CNN局限</vt:lpstr>
      <vt:lpstr>神经网络     递归神经网络(RNN)</vt:lpstr>
      <vt:lpstr>RNN      LSTM</vt:lpstr>
      <vt:lpstr>深度学习知识结构图</vt:lpstr>
      <vt:lpstr>提纲</vt:lpstr>
      <vt:lpstr>更先进的CNN模型</vt:lpstr>
      <vt:lpstr>目标识别</vt:lpstr>
      <vt:lpstr>目标探测</vt:lpstr>
      <vt:lpstr>目标探测神经网络</vt:lpstr>
      <vt:lpstr>目标探测－无人驾驶</vt:lpstr>
      <vt:lpstr>RNN：语句生成</vt:lpstr>
      <vt:lpstr>RNN：语句生成</vt:lpstr>
      <vt:lpstr>图片标注</vt:lpstr>
      <vt:lpstr>视频分类</vt:lpstr>
      <vt:lpstr>增强学习</vt:lpstr>
      <vt:lpstr>增强学习－DQN</vt:lpstr>
      <vt:lpstr>生成对抗网络GAN</vt:lpstr>
      <vt:lpstr>对抗网络</vt:lpstr>
      <vt:lpstr>提纲</vt:lpstr>
      <vt:lpstr>基于卷积神经网络的编码解码</vt:lpstr>
      <vt:lpstr>提纲</vt:lpstr>
      <vt:lpstr>自由交流</vt:lpstr>
    </vt:vector>
  </TitlesOfParts>
  <Company>CUNY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Li</dc:creator>
  <cp:lastModifiedBy>Wei Li</cp:lastModifiedBy>
  <cp:revision>108</cp:revision>
  <dcterms:created xsi:type="dcterms:W3CDTF">2017-02-06T19:25:17Z</dcterms:created>
  <dcterms:modified xsi:type="dcterms:W3CDTF">2017-04-24T21:51:33Z</dcterms:modified>
</cp:coreProperties>
</file>